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44" r:id="rId4"/>
  </p:sldMasterIdLst>
  <p:notesMasterIdLst>
    <p:notesMasterId r:id="rId43"/>
  </p:notesMasterIdLst>
  <p:handoutMasterIdLst>
    <p:handoutMasterId r:id="rId44"/>
  </p:handoutMasterIdLst>
  <p:sldIdLst>
    <p:sldId id="256" r:id="rId5"/>
    <p:sldId id="277" r:id="rId6"/>
    <p:sldId id="303" r:id="rId7"/>
    <p:sldId id="279" r:id="rId8"/>
    <p:sldId id="278" r:id="rId9"/>
    <p:sldId id="284" r:id="rId10"/>
    <p:sldId id="305" r:id="rId11"/>
    <p:sldId id="304" r:id="rId12"/>
    <p:sldId id="286" r:id="rId13"/>
    <p:sldId id="285" r:id="rId14"/>
    <p:sldId id="307" r:id="rId15"/>
    <p:sldId id="306" r:id="rId16"/>
    <p:sldId id="281" r:id="rId17"/>
    <p:sldId id="287" r:id="rId18"/>
    <p:sldId id="308" r:id="rId19"/>
    <p:sldId id="288" r:id="rId20"/>
    <p:sldId id="289" r:id="rId21"/>
    <p:sldId id="290" r:id="rId22"/>
    <p:sldId id="309" r:id="rId23"/>
    <p:sldId id="294" r:id="rId24"/>
    <p:sldId id="310" r:id="rId25"/>
    <p:sldId id="291" r:id="rId26"/>
    <p:sldId id="293" r:id="rId27"/>
    <p:sldId id="297" r:id="rId28"/>
    <p:sldId id="311" r:id="rId29"/>
    <p:sldId id="298" r:id="rId30"/>
    <p:sldId id="312" r:id="rId31"/>
    <p:sldId id="296" r:id="rId32"/>
    <p:sldId id="299" r:id="rId33"/>
    <p:sldId id="300" r:id="rId34"/>
    <p:sldId id="317" r:id="rId35"/>
    <p:sldId id="301" r:id="rId36"/>
    <p:sldId id="302" r:id="rId37"/>
    <p:sldId id="313" r:id="rId38"/>
    <p:sldId id="314" r:id="rId39"/>
    <p:sldId id="316" r:id="rId40"/>
    <p:sldId id="315" r:id="rId41"/>
    <p:sldId id="274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A210A2-5C2F-92ED-D10E-3BF2F5FA0F38}" v="3178" dt="2020-03-16T04:51:28.646"/>
    <p1510:client id="{F70DECE3-F884-7366-ACD6-4878A36FE378}" v="656" dt="2020-03-12T03:41:35.4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95033" autoAdjust="0"/>
  </p:normalViewPr>
  <p:slideViewPr>
    <p:cSldViewPr snapToGrid="0" snapToObjects="1">
      <p:cViewPr>
        <p:scale>
          <a:sx n="100" d="100"/>
          <a:sy n="100" d="100"/>
        </p:scale>
        <p:origin x="-29" y="-4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81A9-CFC2-4640-899E-DD3E177BE50A}" type="datetimeFigureOut">
              <a:rPr lang="en-US" smtClean="0"/>
              <a:t>3/15/2020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605DA-80A8-4B7B-B889-6C5700BB4C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50F4-C55A-473A-A70B-4B042EF011A9}" type="datetimeFigureOut">
              <a:rPr lang="en-US" smtClean="0"/>
              <a:t>3/15/2020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44625-0ADF-4414-89A2-9E135F0C84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1168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900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3429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0202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464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824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2963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0586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7751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439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6570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8541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6969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3886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5587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330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2745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5900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3043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697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343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7914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13911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8746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33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19053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299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3434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51636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51981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94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760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008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0896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487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556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3/15/2020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3/15/2020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sakai.cs.miu.edu/access/content/group/cfa660b1-f8e1-4d5d-9dfe-ae1d258eaf12/Spark%20SparkSQL%20Sample%20Program/mtcars.csv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ight sky with mountains far away on the horizon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54817"/>
            <a:ext cx="7197726" cy="2421464"/>
          </a:xfrm>
        </p:spPr>
        <p:txBody>
          <a:bodyPr>
            <a:normAutofit/>
          </a:bodyPr>
          <a:lstStyle/>
          <a:p>
            <a:r>
              <a:rPr lang="en-US" b="1" dirty="0" err="1"/>
              <a:t>BiG</a:t>
            </a:r>
            <a:r>
              <a:rPr lang="en-US" b="1" dirty="0"/>
              <a:t> Data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76282"/>
            <a:ext cx="7197726" cy="14054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Professor: Prem Nair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cs typeface="Calibri"/>
              </a:rPr>
              <a:t>Student: Van Vong Tran</a:t>
            </a: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9180774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1: </a:t>
            </a:r>
            <a:r>
              <a:rPr lang="en-US" sz="2000"/>
              <a:t>- E: IN MAPPER Average Computation  - mapper java code  </a:t>
            </a:r>
            <a:endParaRPr lang="en-US" sz="2000">
              <a:cs typeface="Calibri Light"/>
            </a:endParaRPr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0173F1F-31E2-43C8-BE87-58D4531543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71407" y="1092520"/>
            <a:ext cx="6370744" cy="5762604"/>
          </a:xfrm>
        </p:spPr>
      </p:pic>
    </p:spTree>
    <p:extLst>
      <p:ext uri="{BB962C8B-B14F-4D97-AF65-F5344CB8AC3E}">
        <p14:creationId xmlns:p14="http://schemas.microsoft.com/office/powerpoint/2010/main" val="3728980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9180774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1: </a:t>
            </a:r>
            <a:r>
              <a:rPr lang="en-US" sz="2000"/>
              <a:t>- E: IN MAPPER Average Computation  - reducer java code  </a:t>
            </a:r>
            <a:endParaRPr lang="en-US" sz="2000">
              <a:cs typeface="Calibri Light"/>
            </a:endParaRPr>
          </a:p>
        </p:txBody>
      </p:sp>
      <p:pic>
        <p:nvPicPr>
          <p:cNvPr id="3" name="Picture 3" descr="A close up of a screen&#10;&#10;Description generated with high confidence">
            <a:extLst>
              <a:ext uri="{FF2B5EF4-FFF2-40B4-BE49-F238E27FC236}">
                <a16:creationId xmlns:a16="http://schemas.microsoft.com/office/drawing/2014/main" id="{DF7C4488-A307-4C7F-8CC2-EA51BB356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9491" y="1980492"/>
            <a:ext cx="11339781" cy="4029793"/>
          </a:xfrm>
        </p:spPr>
      </p:pic>
    </p:spTree>
    <p:extLst>
      <p:ext uri="{BB962C8B-B14F-4D97-AF65-F5344CB8AC3E}">
        <p14:creationId xmlns:p14="http://schemas.microsoft.com/office/powerpoint/2010/main" val="1658712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9180774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1: </a:t>
            </a:r>
            <a:r>
              <a:rPr lang="en-US" sz="2000"/>
              <a:t>- E: IN MAPPER Average Computation</a:t>
            </a:r>
            <a:endParaRPr lang="en-US" sz="2000">
              <a:cs typeface="Calibri Light"/>
            </a:endParaRPr>
          </a:p>
        </p:txBody>
      </p:sp>
      <p:pic>
        <p:nvPicPr>
          <p:cNvPr id="3" name="Picture 4" descr="A close up of text on a black background&#10;&#10;Description generated with very high confidence">
            <a:extLst>
              <a:ext uri="{FF2B5EF4-FFF2-40B4-BE49-F238E27FC236}">
                <a16:creationId xmlns:a16="http://schemas.microsoft.com/office/drawing/2014/main" id="{C9F7FC5E-6AA4-4514-8E00-6FA877F978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4857" y="1150030"/>
            <a:ext cx="11423427" cy="5518187"/>
          </a:xfrm>
        </p:spPr>
      </p:pic>
    </p:spTree>
    <p:extLst>
      <p:ext uri="{BB962C8B-B14F-4D97-AF65-F5344CB8AC3E}">
        <p14:creationId xmlns:p14="http://schemas.microsoft.com/office/powerpoint/2010/main" val="1797505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1:  - E: COMBINING AVERAGE COMPUTAtION  -result</a:t>
            </a:r>
            <a:endParaRPr lang="en-US" sz="2000" dirty="0">
              <a:cs typeface="Calibri Light"/>
            </a:endParaRPr>
          </a:p>
        </p:txBody>
      </p:sp>
      <p:pic>
        <p:nvPicPr>
          <p:cNvPr id="6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241716AF-485D-4491-AD72-C2C428B4D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3588" y="1150030"/>
            <a:ext cx="11216568" cy="5503811"/>
          </a:xfrm>
        </p:spPr>
      </p:pic>
    </p:spTree>
    <p:extLst>
      <p:ext uri="{BB962C8B-B14F-4D97-AF65-F5344CB8AC3E}">
        <p14:creationId xmlns:p14="http://schemas.microsoft.com/office/powerpoint/2010/main" val="1490090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2: Pair relative  - A: Sudo code</a:t>
            </a:r>
            <a:endParaRPr lang="en-US" sz="2000">
              <a:cs typeface="Calibri Ligh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45F53-B9B0-4609-AEF1-43C708D32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207539"/>
            <a:ext cx="10735274" cy="5388793"/>
          </a:xfrm>
        </p:spPr>
        <p:txBody>
          <a:bodyPr>
            <a:normAutofit fontScale="92500" lnSpcReduction="20000"/>
          </a:bodyPr>
          <a:lstStyle/>
          <a:p>
            <a:r>
              <a:rPr lang="en-US">
                <a:cs typeface="Calibri"/>
              </a:rPr>
              <a:t>Class Mapper</a:t>
            </a:r>
          </a:p>
          <a:p>
            <a:r>
              <a:rPr lang="en-US">
                <a:cs typeface="Calibri"/>
              </a:rPr>
              <a:t>    Method  map(docid a, doc d)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        For all words u in document d do</a:t>
            </a:r>
          </a:p>
          <a:p>
            <a:r>
              <a:rPr lang="en-US">
                <a:cs typeface="Calibri"/>
              </a:rPr>
              <a:t>            For all words v in Window(u) do</a:t>
            </a:r>
          </a:p>
          <a:p>
            <a:r>
              <a:rPr lang="en-US">
                <a:cs typeface="Calibri"/>
              </a:rPr>
              <a:t>                Emit((u, v), 1)</a:t>
            </a:r>
          </a:p>
          <a:p>
            <a:r>
              <a:rPr lang="en-US">
                <a:cs typeface="Calibri"/>
              </a:rPr>
              <a:t>                Emit((u, *),1)</a:t>
            </a:r>
          </a:p>
          <a:p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Class Reducer</a:t>
            </a:r>
          </a:p>
          <a:p>
            <a:r>
              <a:rPr lang="en-US">
                <a:cs typeface="Calibri"/>
              </a:rPr>
              <a:t>    Method initialize() </a:t>
            </a:r>
          </a:p>
          <a:p>
            <a:r>
              <a:rPr lang="en-US">
                <a:cs typeface="Calibri"/>
              </a:rPr>
              <a:t>        Total = 0</a:t>
            </a:r>
          </a:p>
          <a:p>
            <a:r>
              <a:rPr lang="en-US">
                <a:cs typeface="Calibri"/>
              </a:rPr>
              <a:t>    Method reduce(pair(u, v), integer[c1, c2, …])</a:t>
            </a:r>
          </a:p>
          <a:p>
            <a:r>
              <a:rPr lang="en-US">
                <a:cs typeface="Calibri"/>
              </a:rPr>
              <a:t>        Sum = 0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        For all interger c in [c1, c2, …] do</a:t>
            </a:r>
          </a:p>
          <a:p>
            <a:r>
              <a:rPr lang="en-US">
                <a:cs typeface="Calibri"/>
              </a:rPr>
              <a:t>            Sum += c</a:t>
            </a:r>
          </a:p>
          <a:p>
            <a:r>
              <a:rPr lang="en-US">
                <a:cs typeface="Calibri"/>
              </a:rPr>
              <a:t>        If (v == *) total = sum</a:t>
            </a:r>
          </a:p>
          <a:p>
            <a:r>
              <a:rPr lang="en-US">
                <a:cs typeface="Calibri"/>
              </a:rPr>
              <a:t>        Else Emit((u, v), sum/total)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55485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2: Pair relative  - A: java class</a:t>
            </a:r>
            <a:endParaRPr lang="en-US" sz="2000" dirty="0">
              <a:cs typeface="Calibri Light"/>
            </a:endParaRPr>
          </a:p>
        </p:txBody>
      </p:sp>
      <p:pic>
        <p:nvPicPr>
          <p:cNvPr id="5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A7F2B0D-2A21-4A5E-BFFA-7E0D813E96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9025" y="1221917"/>
            <a:ext cx="7607468" cy="5460679"/>
          </a:xfrm>
        </p:spPr>
      </p:pic>
    </p:spTree>
    <p:extLst>
      <p:ext uri="{BB962C8B-B14F-4D97-AF65-F5344CB8AC3E}">
        <p14:creationId xmlns:p14="http://schemas.microsoft.com/office/powerpoint/2010/main" val="672193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2: Pair relative  - B: INPUT</a:t>
            </a:r>
            <a:endParaRPr lang="en-US" sz="2000" dirty="0">
              <a:cs typeface="Calibri Light"/>
            </a:endParaRPr>
          </a:p>
        </p:txBody>
      </p:sp>
      <p:pic>
        <p:nvPicPr>
          <p:cNvPr id="6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1C36F79B-6E7C-448E-B5DA-FD2AF9FA0B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6372" y="3397829"/>
            <a:ext cx="10769719" cy="1180740"/>
          </a:xfrm>
        </p:spPr>
      </p:pic>
    </p:spTree>
    <p:extLst>
      <p:ext uri="{BB962C8B-B14F-4D97-AF65-F5344CB8AC3E}">
        <p14:creationId xmlns:p14="http://schemas.microsoft.com/office/powerpoint/2010/main" val="1624657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2: Pair relative  - B: Execution</a:t>
            </a:r>
            <a:endParaRPr lang="en-US" sz="2000" dirty="0">
              <a:cs typeface="Calibri Light"/>
            </a:endParaRPr>
          </a:p>
        </p:txBody>
      </p:sp>
      <p:pic>
        <p:nvPicPr>
          <p:cNvPr id="5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C1985D3-EB4F-417A-B0E4-31F8842334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7201" y="1150029"/>
            <a:ext cx="11453193" cy="5575698"/>
          </a:xfrm>
        </p:spPr>
      </p:pic>
    </p:spTree>
    <p:extLst>
      <p:ext uri="{BB962C8B-B14F-4D97-AF65-F5344CB8AC3E}">
        <p14:creationId xmlns:p14="http://schemas.microsoft.com/office/powerpoint/2010/main" val="4095015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2: Pair relative  - B: ReSULT</a:t>
            </a:r>
          </a:p>
        </p:txBody>
      </p:sp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0DB4951-E917-4C58-AB84-4A75B7A23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1241" y="1322558"/>
            <a:ext cx="5192772" cy="5086868"/>
          </a:xfrm>
        </p:spPr>
      </p:pic>
    </p:spTree>
    <p:extLst>
      <p:ext uri="{BB962C8B-B14F-4D97-AF65-F5344CB8AC3E}">
        <p14:creationId xmlns:p14="http://schemas.microsoft.com/office/powerpoint/2010/main" val="30662650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3: Stripe relative  - A: Sudo code</a:t>
            </a:r>
            <a:endParaRPr lang="en-US" sz="2000">
              <a:cs typeface="Calibri Ligh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45F53-B9B0-4609-AEF1-43C708D32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207539"/>
            <a:ext cx="10735274" cy="5388793"/>
          </a:xfrm>
        </p:spPr>
        <p:txBody>
          <a:bodyPr>
            <a:normAutofit fontScale="92500" lnSpcReduction="20000"/>
          </a:bodyPr>
          <a:lstStyle/>
          <a:p>
            <a:r>
              <a:rPr lang="en-US">
                <a:cs typeface="Calibri"/>
              </a:rPr>
              <a:t>Class Mapper</a:t>
            </a:r>
          </a:p>
          <a:p>
            <a:r>
              <a:rPr lang="en-US">
                <a:cs typeface="Calibri"/>
              </a:rPr>
              <a:t>    Method  map(docid a, doc d)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        For all words u in document d do</a:t>
            </a:r>
          </a:p>
          <a:p>
            <a:r>
              <a:rPr lang="en-US">
                <a:cs typeface="Calibri"/>
              </a:rPr>
              <a:t>            H = new AssociativeArray()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            For all words v in Window(u) do</a:t>
            </a:r>
          </a:p>
          <a:p>
            <a:r>
              <a:rPr lang="en-US">
                <a:cs typeface="Calibri"/>
              </a:rPr>
              <a:t>                H{v}++</a:t>
            </a:r>
          </a:p>
          <a:p>
            <a:r>
              <a:rPr lang="en-US">
                <a:cs typeface="Calibri"/>
              </a:rPr>
              <a:t>            Emit(u, H)</a:t>
            </a:r>
          </a:p>
          <a:p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Class Reducer</a:t>
            </a:r>
          </a:p>
          <a:p>
            <a:r>
              <a:rPr lang="en-US">
                <a:cs typeface="Calibri"/>
              </a:rPr>
              <a:t>    Method reduce(String key, AssociativeArray[H1, H2, …])</a:t>
            </a:r>
          </a:p>
          <a:p>
            <a:r>
              <a:rPr lang="en-US">
                <a:cs typeface="Calibri"/>
              </a:rPr>
              <a:t>        Hfn = new AssociateArray()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        For all AssociativeArray H in [H1, H2, …] do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            Hfn = Hfn + H</a:t>
            </a:r>
          </a:p>
          <a:p>
            <a:r>
              <a:rPr lang="en-US">
                <a:cs typeface="Calibri"/>
              </a:rPr>
              <a:t>        Sum = sum(Hfn)</a:t>
            </a:r>
          </a:p>
          <a:p>
            <a:r>
              <a:rPr lang="en-US">
                <a:cs typeface="Calibri"/>
              </a:rPr>
              <a:t>        Hfn = Hfn/sum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        Else Emit(u, Hfn)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6748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8554473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1: </a:t>
            </a:r>
            <a:r>
              <a:rPr lang="en-US" sz="2000"/>
              <a:t>In MAPPER Java code - Mapper  - C: Word count </a:t>
            </a:r>
            <a:endParaRPr lang="en-US" sz="2000" dirty="0">
              <a:cs typeface="Calibri Light"/>
            </a:endParaRPr>
          </a:p>
        </p:txBody>
      </p:sp>
      <p:pic>
        <p:nvPicPr>
          <p:cNvPr id="5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06AC6F0-F45A-4350-BF92-0A86186ABA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7646" y="1063766"/>
            <a:ext cx="7116340" cy="5661962"/>
          </a:xfrm>
        </p:spPr>
      </p:pic>
    </p:spTree>
    <p:extLst>
      <p:ext uri="{BB962C8B-B14F-4D97-AF65-F5344CB8AC3E}">
        <p14:creationId xmlns:p14="http://schemas.microsoft.com/office/powerpoint/2010/main" val="684654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3: STRIPE relative  - A: java class- Mapper</a:t>
            </a:r>
            <a:endParaRPr lang="en-US" sz="2000" dirty="0">
              <a:cs typeface="Calibri Light"/>
            </a:endParaRPr>
          </a:p>
        </p:txBody>
      </p:sp>
      <p:pic>
        <p:nvPicPr>
          <p:cNvPr id="5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92BD972-DF26-4179-9250-D4247280DB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77991" y="1092520"/>
            <a:ext cx="8158856" cy="5690717"/>
          </a:xfrm>
        </p:spPr>
      </p:pic>
    </p:spTree>
    <p:extLst>
      <p:ext uri="{BB962C8B-B14F-4D97-AF65-F5344CB8AC3E}">
        <p14:creationId xmlns:p14="http://schemas.microsoft.com/office/powerpoint/2010/main" val="2112062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3: STRIPE relative  - A: java class- reducer</a:t>
            </a:r>
            <a:endParaRPr lang="en-US" sz="2000" dirty="0">
              <a:cs typeface="Calibri Light"/>
            </a:endParaRPr>
          </a:p>
        </p:txBody>
      </p:sp>
      <p:pic>
        <p:nvPicPr>
          <p:cNvPr id="5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454503D-17F1-4D09-97FE-768A871EF5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87630" y="1150030"/>
            <a:ext cx="7168334" cy="5661962"/>
          </a:xfrm>
        </p:spPr>
      </p:pic>
    </p:spTree>
    <p:extLst>
      <p:ext uri="{BB962C8B-B14F-4D97-AF65-F5344CB8AC3E}">
        <p14:creationId xmlns:p14="http://schemas.microsoft.com/office/powerpoint/2010/main" val="495641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3: STRIPE relative  - B: INPUT</a:t>
            </a:r>
            <a:endParaRPr lang="en-US" sz="2000" dirty="0">
              <a:cs typeface="Calibri Light"/>
            </a:endParaRPr>
          </a:p>
        </p:txBody>
      </p:sp>
      <p:pic>
        <p:nvPicPr>
          <p:cNvPr id="6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1C36F79B-6E7C-448E-B5DA-FD2AF9FA0B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6372" y="3397829"/>
            <a:ext cx="10769719" cy="1180740"/>
          </a:xfrm>
        </p:spPr>
      </p:pic>
    </p:spTree>
    <p:extLst>
      <p:ext uri="{BB962C8B-B14F-4D97-AF65-F5344CB8AC3E}">
        <p14:creationId xmlns:p14="http://schemas.microsoft.com/office/powerpoint/2010/main" val="4093281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3: Stripe relative  - B: EXECUtion</a:t>
            </a:r>
          </a:p>
        </p:txBody>
      </p:sp>
      <p:pic>
        <p:nvPicPr>
          <p:cNvPr id="5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F14CD6F-D26D-4BBA-823C-B7C0E5CF6B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6464" y="1150030"/>
            <a:ext cx="10958288" cy="5331283"/>
          </a:xfrm>
        </p:spPr>
      </p:pic>
    </p:spTree>
    <p:extLst>
      <p:ext uri="{BB962C8B-B14F-4D97-AF65-F5344CB8AC3E}">
        <p14:creationId xmlns:p14="http://schemas.microsoft.com/office/powerpoint/2010/main" val="3720243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3: Stripe relative  - B: ReSULT</a:t>
            </a:r>
          </a:p>
        </p:txBody>
      </p:sp>
      <p:pic>
        <p:nvPicPr>
          <p:cNvPr id="3" name="Picture 4" descr="A picture containing photo&#10;&#10;Description generated with very high confidence">
            <a:extLst>
              <a:ext uri="{FF2B5EF4-FFF2-40B4-BE49-F238E27FC236}">
                <a16:creationId xmlns:a16="http://schemas.microsoft.com/office/drawing/2014/main" id="{C16580A8-3316-4A85-920E-415920B5EB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0224" y="2575355"/>
            <a:ext cx="11457675" cy="1201048"/>
          </a:xfrm>
        </p:spPr>
      </p:pic>
    </p:spTree>
    <p:extLst>
      <p:ext uri="{BB962C8B-B14F-4D97-AF65-F5344CB8AC3E}">
        <p14:creationId xmlns:p14="http://schemas.microsoft.com/office/powerpoint/2010/main" val="27221958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419" y="265471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3: HYbrid relative  - A: Sudo code</a:t>
            </a:r>
            <a:endParaRPr lang="en-US" sz="2000">
              <a:cs typeface="Calibri Ligh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45F53-B9B0-4609-AEF1-43C708D32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703636"/>
            <a:ext cx="10809015" cy="6040179"/>
          </a:xfrm>
        </p:spPr>
        <p:txBody>
          <a:bodyPr>
            <a:normAutofit fontScale="62500" lnSpcReduction="20000"/>
          </a:bodyPr>
          <a:lstStyle/>
          <a:p>
            <a:r>
              <a:rPr lang="en-US">
                <a:cs typeface="Calibri"/>
              </a:rPr>
              <a:t>Class Mapper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</a:t>
            </a:r>
            <a:r>
              <a:rPr lang="en-US">
                <a:cs typeface="Calibri"/>
              </a:rPr>
              <a:t>Method  map(docid a, doc d)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</a:t>
            </a:r>
            <a:r>
              <a:rPr lang="en-US">
                <a:cs typeface="Calibri"/>
              </a:rPr>
              <a:t>For all words u in document d do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    </a:t>
            </a:r>
            <a:r>
              <a:rPr lang="en-US">
                <a:cs typeface="Calibri"/>
              </a:rPr>
              <a:t>H = new AssociativeArray()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    </a:t>
            </a:r>
            <a:r>
              <a:rPr lang="en-US">
                <a:cs typeface="Calibri"/>
              </a:rPr>
              <a:t>For all words v in Window(u) do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       </a:t>
            </a:r>
            <a:r>
              <a:rPr lang="en-US">
                <a:cs typeface="Calibri"/>
              </a:rPr>
              <a:t>Emit((u, v), 1)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Class Reducer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</a:t>
            </a:r>
            <a:r>
              <a:rPr lang="en-US">
                <a:cs typeface="Calibri"/>
              </a:rPr>
              <a:t>Method initialize()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</a:t>
            </a:r>
            <a:r>
              <a:rPr lang="en-US">
                <a:cs typeface="Calibri"/>
              </a:rPr>
              <a:t>H = new AssociativeArray()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</a:t>
            </a:r>
            <a:r>
              <a:rPr lang="en-US">
                <a:cs typeface="Calibri"/>
              </a:rPr>
              <a:t>String kprev = ""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</a:t>
            </a:r>
            <a:r>
              <a:rPr lang="en-US">
                <a:cs typeface="Calibri"/>
              </a:rPr>
              <a:t>Method reduce(Pair(u, v), Interger[c1, c2, …])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</a:t>
            </a:r>
            <a:r>
              <a:rPr lang="en-US">
                <a:cs typeface="Calibri"/>
              </a:rPr>
              <a:t>if (kprev != null &amp;&amp; kprev != u)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    </a:t>
            </a:r>
            <a:r>
              <a:rPr lang="en-US">
                <a:cs typeface="Calibri"/>
              </a:rPr>
              <a:t>Total = sum(H)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    </a:t>
            </a:r>
            <a:r>
              <a:rPr lang="en-US">
                <a:cs typeface="Calibri"/>
              </a:rPr>
              <a:t>Emit(u, H/total)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    </a:t>
            </a:r>
            <a:r>
              <a:rPr lang="en-US">
                <a:cs typeface="Calibri"/>
              </a:rPr>
              <a:t>H  = new AssociativeArray()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</a:t>
            </a:r>
            <a:r>
              <a:rPr lang="en-US">
                <a:cs typeface="Calibri"/>
              </a:rPr>
              <a:t>Sum = 0  </a:t>
            </a:r>
          </a:p>
          <a:p>
            <a:r>
              <a:rPr lang="en-US" dirty="0">
                <a:cs typeface="Calibri"/>
              </a:rPr>
              <a:t>        </a:t>
            </a:r>
            <a:r>
              <a:rPr lang="en-US">
                <a:cs typeface="Calibri"/>
              </a:rPr>
              <a:t>For all Integer c in [c1, c2, …] do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            </a:t>
            </a:r>
            <a:r>
              <a:rPr lang="en-US">
                <a:cs typeface="Calibri"/>
              </a:rPr>
              <a:t>H{v} += sum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        Kprev = u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   Method clean(</a:t>
            </a:r>
            <a:r>
              <a:rPr lang="en-US" dirty="0">
                <a:cs typeface="Calibri"/>
              </a:rPr>
              <a:t>)</a:t>
            </a:r>
          </a:p>
          <a:p>
            <a:r>
              <a:rPr lang="en-US" dirty="0">
                <a:cs typeface="Calibri"/>
              </a:rPr>
              <a:t>        </a:t>
            </a:r>
            <a:r>
              <a:rPr lang="en-US">
                <a:ea typeface="+mn-lt"/>
                <a:cs typeface="+mn-lt"/>
              </a:rPr>
              <a:t>Total = sum(H)</a:t>
            </a:r>
          </a:p>
          <a:p>
            <a:r>
              <a:rPr lang="en-US" dirty="0">
                <a:cs typeface="Calibri"/>
              </a:rPr>
              <a:t>        </a:t>
            </a:r>
            <a:r>
              <a:rPr lang="en-US">
                <a:ea typeface="+mn-lt"/>
                <a:cs typeface="+mn-lt"/>
              </a:rPr>
              <a:t>Emit(u, H/total)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67684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4: hybrid relative  - A: java class - Mapper</a:t>
            </a:r>
            <a:endParaRPr lang="en-US" sz="2000" dirty="0">
              <a:cs typeface="Calibri Light"/>
            </a:endParaRPr>
          </a:p>
        </p:txBody>
      </p:sp>
      <p:pic>
        <p:nvPicPr>
          <p:cNvPr id="6" name="Picture 6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id="{C17892D7-1409-4DCB-BAB7-DD86527507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2360" y="1195713"/>
            <a:ext cx="11013049" cy="5259164"/>
          </a:xfrm>
        </p:spPr>
      </p:pic>
    </p:spTree>
    <p:extLst>
      <p:ext uri="{BB962C8B-B14F-4D97-AF65-F5344CB8AC3E}">
        <p14:creationId xmlns:p14="http://schemas.microsoft.com/office/powerpoint/2010/main" val="30217592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290" y="179439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4: hybrid relative  - A: java class - Reducer</a:t>
            </a:r>
            <a:endParaRPr lang="en-US" sz="2000" dirty="0">
              <a:cs typeface="Calibri Light"/>
            </a:endParaRPr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F460C49-C58E-49DF-BD3E-B532A4CC82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21342" y="630358"/>
            <a:ext cx="5331859" cy="6045745"/>
          </a:xfrm>
        </p:spPr>
      </p:pic>
    </p:spTree>
    <p:extLst>
      <p:ext uri="{BB962C8B-B14F-4D97-AF65-F5344CB8AC3E}">
        <p14:creationId xmlns:p14="http://schemas.microsoft.com/office/powerpoint/2010/main" val="26262119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4: </a:t>
            </a:r>
            <a:r>
              <a:rPr lang="en-US" sz="2000">
                <a:ea typeface="+mj-lt"/>
                <a:cs typeface="+mj-lt"/>
              </a:rPr>
              <a:t>hybrid relative</a:t>
            </a:r>
            <a:r>
              <a:rPr lang="en-US" sz="2000"/>
              <a:t>  - B: INPUT</a:t>
            </a:r>
            <a:endParaRPr lang="en-US" sz="2000" dirty="0">
              <a:cs typeface="Calibri Light"/>
            </a:endParaRPr>
          </a:p>
        </p:txBody>
      </p:sp>
      <p:pic>
        <p:nvPicPr>
          <p:cNvPr id="6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1C36F79B-6E7C-448E-B5DA-FD2AF9FA0B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6372" y="3397829"/>
            <a:ext cx="10769719" cy="1180740"/>
          </a:xfrm>
        </p:spPr>
      </p:pic>
    </p:spTree>
    <p:extLst>
      <p:ext uri="{BB962C8B-B14F-4D97-AF65-F5344CB8AC3E}">
        <p14:creationId xmlns:p14="http://schemas.microsoft.com/office/powerpoint/2010/main" val="13806633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4: </a:t>
            </a:r>
            <a:r>
              <a:rPr lang="en-US" sz="2000">
                <a:ea typeface="+mj-lt"/>
                <a:cs typeface="+mj-lt"/>
              </a:rPr>
              <a:t>hybrid relative</a:t>
            </a:r>
            <a:r>
              <a:rPr lang="en-US" sz="2000"/>
              <a:t>  - B: execution</a:t>
            </a:r>
            <a:endParaRPr lang="en-US" sz="2000" dirty="0">
              <a:cs typeface="Calibri Light"/>
            </a:endParaRPr>
          </a:p>
        </p:txBody>
      </p:sp>
      <p:pic>
        <p:nvPicPr>
          <p:cNvPr id="5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7229569-7D0A-43E6-B1A7-034C92ECDA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8010" y="1233932"/>
            <a:ext cx="11095939" cy="5392336"/>
          </a:xfrm>
        </p:spPr>
      </p:pic>
    </p:spTree>
    <p:extLst>
      <p:ext uri="{BB962C8B-B14F-4D97-AF65-F5344CB8AC3E}">
        <p14:creationId xmlns:p14="http://schemas.microsoft.com/office/powerpoint/2010/main" val="1548188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8554473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1: </a:t>
            </a:r>
            <a:r>
              <a:rPr lang="en-US" sz="2000"/>
              <a:t>In MAPPER Java code - Reducer  - C: Word count </a:t>
            </a:r>
            <a:endParaRPr lang="en-US" sz="2000" dirty="0">
              <a:cs typeface="Calibri Light"/>
            </a:endParaRPr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0F1904D-91BD-4719-BE12-35561E1EAA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7831" y="1063766"/>
            <a:ext cx="6200384" cy="5748226"/>
          </a:xfrm>
        </p:spPr>
      </p:pic>
    </p:spTree>
    <p:extLst>
      <p:ext uri="{BB962C8B-B14F-4D97-AF65-F5344CB8AC3E}">
        <p14:creationId xmlns:p14="http://schemas.microsoft.com/office/powerpoint/2010/main" val="2454062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4: </a:t>
            </a:r>
            <a:r>
              <a:rPr lang="en-US" sz="2000">
                <a:ea typeface="+mj-lt"/>
                <a:cs typeface="+mj-lt"/>
              </a:rPr>
              <a:t>hybrid relative</a:t>
            </a:r>
            <a:r>
              <a:rPr lang="en-US" sz="2000"/>
              <a:t>  - B: Result</a:t>
            </a:r>
            <a:endParaRPr lang="en-US" sz="2000" dirty="0">
              <a:cs typeface="Calibri Light"/>
            </a:endParaRPr>
          </a:p>
        </p:txBody>
      </p:sp>
      <p:pic>
        <p:nvPicPr>
          <p:cNvPr id="3" name="Picture 4" descr="A picture containing sitting&#10;&#10;Description generated with very high confidence">
            <a:extLst>
              <a:ext uri="{FF2B5EF4-FFF2-40B4-BE49-F238E27FC236}">
                <a16:creationId xmlns:a16="http://schemas.microsoft.com/office/drawing/2014/main" id="{088565AA-0147-46FE-A3E0-5EF1DD910D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911" y="3235073"/>
            <a:ext cx="10820356" cy="1139534"/>
          </a:xfrm>
        </p:spPr>
      </p:pic>
    </p:spTree>
    <p:extLst>
      <p:ext uri="{BB962C8B-B14F-4D97-AF65-F5344CB8AC3E}">
        <p14:creationId xmlns:p14="http://schemas.microsoft.com/office/powerpoint/2010/main" val="10347280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592" y="154259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4: </a:t>
            </a:r>
            <a:r>
              <a:rPr lang="en-US" sz="2000" dirty="0">
                <a:ea typeface="+mj-lt"/>
                <a:cs typeface="+mj-lt"/>
              </a:rPr>
              <a:t>Pair – stripe - hybrid relative</a:t>
            </a:r>
            <a:r>
              <a:rPr lang="en-US" sz="2000"/>
              <a:t>  - B: Comparision</a:t>
            </a:r>
            <a:endParaRPr lang="en-US" sz="2000" dirty="0">
              <a:cs typeface="Calibri Light"/>
            </a:endParaRP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B991E953-ECEF-4FC9-9E4A-91764D39AC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532164"/>
              </p:ext>
            </p:extLst>
          </p:nvPr>
        </p:nvGraphicFramePr>
        <p:xfrm>
          <a:off x="687658" y="817756"/>
          <a:ext cx="10131392" cy="57149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9073">
                  <a:extLst>
                    <a:ext uri="{9D8B030D-6E8A-4147-A177-3AD203B41FA5}">
                      <a16:colId xmlns:a16="http://schemas.microsoft.com/office/drawing/2014/main" val="3398602491"/>
                    </a:ext>
                  </a:extLst>
                </a:gridCol>
                <a:gridCol w="5231780">
                  <a:extLst>
                    <a:ext uri="{9D8B030D-6E8A-4147-A177-3AD203B41FA5}">
                      <a16:colId xmlns:a16="http://schemas.microsoft.com/office/drawing/2014/main" val="1783906182"/>
                    </a:ext>
                  </a:extLst>
                </a:gridCol>
                <a:gridCol w="1356731">
                  <a:extLst>
                    <a:ext uri="{9D8B030D-6E8A-4147-A177-3AD203B41FA5}">
                      <a16:colId xmlns:a16="http://schemas.microsoft.com/office/drawing/2014/main" val="1187794477"/>
                    </a:ext>
                  </a:extLst>
                </a:gridCol>
                <a:gridCol w="1431067">
                  <a:extLst>
                    <a:ext uri="{9D8B030D-6E8A-4147-A177-3AD203B41FA5}">
                      <a16:colId xmlns:a16="http://schemas.microsoft.com/office/drawing/2014/main" val="259419201"/>
                    </a:ext>
                  </a:extLst>
                </a:gridCol>
                <a:gridCol w="1442741">
                  <a:extLst>
                    <a:ext uri="{9D8B030D-6E8A-4147-A177-3AD203B41FA5}">
                      <a16:colId xmlns:a16="http://schemas.microsoft.com/office/drawing/2014/main" val="380143815"/>
                    </a:ext>
                  </a:extLst>
                </a:gridCol>
              </a:tblGrid>
              <a:tr h="408214">
                <a:tc>
                  <a:txBody>
                    <a:bodyPr/>
                    <a:lstStyle/>
                    <a:p>
                      <a:r>
                        <a:rPr lang="en-US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Pair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Stripe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Hybrid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7059048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Total time spent by all map tasks (ms)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7324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6314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6102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250994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Total time spent by all reduce tasks (ms)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3178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3103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3111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634345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Total megabyte-seconds taken by all map tasks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7499776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6465536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6248448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823486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Total megabyte-seconds taken by all reduce tasks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3254272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3177472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3185664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3985915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Map input records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626759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Map output records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343836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Reduce input records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6633170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r>
                        <a:rPr lang="en-US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Reduce output records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649084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r>
                        <a:rPr lang="en-US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GC time elapsed (ms)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106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83619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CPU time spent (ms)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2150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1710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1620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047834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Physical memory (bytes) snapshot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665894912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726147072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665968640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733097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Virtual memory (bytes) snapshot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4139315200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4167344128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4151328768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704650"/>
                  </a:ext>
                </a:extLst>
              </a:tr>
              <a:tr h="40821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Total committed heap usage (bytes)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648019968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688390144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649068544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625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51887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4: </a:t>
            </a:r>
            <a:r>
              <a:rPr lang="en-US" sz="2000">
                <a:ea typeface="+mj-lt"/>
                <a:cs typeface="+mj-lt"/>
              </a:rPr>
              <a:t>UNIT</a:t>
            </a:r>
            <a:r>
              <a:rPr lang="en-US" sz="2000"/>
              <a:t> TESTING  - A: REPORT</a:t>
            </a:r>
            <a:endParaRPr lang="en-US" sz="2000" dirty="0">
              <a:cs typeface="Calibri Light"/>
            </a:endParaRPr>
          </a:p>
        </p:txBody>
      </p:sp>
      <p:pic>
        <p:nvPicPr>
          <p:cNvPr id="3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61A145A-942F-48F0-A19C-1EE5919FBC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3201" y="1020633"/>
            <a:ext cx="11236700" cy="5633207"/>
          </a:xfrm>
        </p:spPr>
      </p:pic>
    </p:spTree>
    <p:extLst>
      <p:ext uri="{BB962C8B-B14F-4D97-AF65-F5344CB8AC3E}">
        <p14:creationId xmlns:p14="http://schemas.microsoft.com/office/powerpoint/2010/main" val="28346380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4: </a:t>
            </a:r>
            <a:r>
              <a:rPr lang="en-US" sz="2000">
                <a:ea typeface="+mj-lt"/>
                <a:cs typeface="+mj-lt"/>
              </a:rPr>
              <a:t>UNIT</a:t>
            </a:r>
            <a:r>
              <a:rPr lang="en-US" sz="2000"/>
              <a:t> TESTING  - B: CODE</a:t>
            </a:r>
            <a:endParaRPr lang="en-US" sz="2000" dirty="0">
              <a:cs typeface="Calibri Light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7553F2C5-29DC-443B-AE67-E470C2F828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67358" y="1092520"/>
            <a:ext cx="6232499" cy="5661962"/>
          </a:xfrm>
        </p:spPr>
      </p:pic>
    </p:spTree>
    <p:extLst>
      <p:ext uri="{BB962C8B-B14F-4D97-AF65-F5344CB8AC3E}">
        <p14:creationId xmlns:p14="http://schemas.microsoft.com/office/powerpoint/2010/main" val="30175991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5: </a:t>
            </a:r>
            <a:r>
              <a:rPr lang="en-US" sz="2000">
                <a:ea typeface="+mj-lt"/>
                <a:cs typeface="+mj-lt"/>
              </a:rPr>
              <a:t>spark</a:t>
            </a:r>
            <a:r>
              <a:rPr lang="en-US" sz="2000"/>
              <a:t>  - a: problem statement</a:t>
            </a:r>
            <a:endParaRPr lang="en-US" sz="2000" dirty="0">
              <a:cs typeface="Calibri Ligh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D28CB8-11AA-49B4-BB71-574E7D612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We want to measure the mean and standard deviation values for a feature. So some reasons, we could not pick up all of data for that feature to calculate and boostraping is a statistical technique to solve this problem.</a:t>
            </a:r>
          </a:p>
          <a:p>
            <a:r>
              <a:rPr lang="en-US">
                <a:cs typeface="Calibri"/>
              </a:rPr>
              <a:t>Example data at this link </a:t>
            </a:r>
            <a:r>
              <a:rPr lang="en-US" dirty="0">
                <a:ea typeface="+mn-lt"/>
                <a:cs typeface="+mn-lt"/>
                <a:hlinkClick r:id="rId3"/>
              </a:rPr>
              <a:t>https://sakai.cs.miu.edu/access/content/group/cfa660b1-f8e1-4d5d-9dfe-ae1d258eaf12/Spark%20SparkSQL%20Sample%20Program/mtcars.csv</a:t>
            </a:r>
          </a:p>
          <a:p>
            <a:r>
              <a:rPr lang="en-US">
                <a:cs typeface="Calibri"/>
              </a:rPr>
              <a:t>In this example, I want to show relationship between number of cylinders of a car with miles per galon. This program shows the result of mean and standard deviation of a whole data versus bootstrap sampling technique given number of sampling times 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62631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5: </a:t>
            </a:r>
            <a:r>
              <a:rPr lang="en-US" sz="2000" dirty="0">
                <a:ea typeface="+mj-lt"/>
                <a:cs typeface="+mj-lt"/>
              </a:rPr>
              <a:t>spark</a:t>
            </a:r>
            <a:r>
              <a:rPr lang="en-US" sz="2000"/>
              <a:t>  - B: scala code 1</a:t>
            </a:r>
            <a:endParaRPr lang="en-US" sz="2000" dirty="0">
              <a:cs typeface="Calibri Light"/>
            </a:endParaRPr>
          </a:p>
        </p:txBody>
      </p:sp>
      <p:pic>
        <p:nvPicPr>
          <p:cNvPr id="3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9C493C6-9DCB-404D-8862-7E9780E98B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75979" y="1085100"/>
            <a:ext cx="8129843" cy="5615583"/>
          </a:xfrm>
        </p:spPr>
      </p:pic>
    </p:spTree>
    <p:extLst>
      <p:ext uri="{BB962C8B-B14F-4D97-AF65-F5344CB8AC3E}">
        <p14:creationId xmlns:p14="http://schemas.microsoft.com/office/powerpoint/2010/main" val="5111986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5: </a:t>
            </a:r>
            <a:r>
              <a:rPr lang="en-US" sz="2000" dirty="0">
                <a:ea typeface="+mj-lt"/>
                <a:cs typeface="+mj-lt"/>
              </a:rPr>
              <a:t>spark</a:t>
            </a:r>
            <a:r>
              <a:rPr lang="en-US" sz="2000"/>
              <a:t>  - b: scala code 2</a:t>
            </a:r>
            <a:endParaRPr lang="en-US" sz="2000" dirty="0">
              <a:cs typeface="Calibri Light"/>
            </a:endParaRPr>
          </a:p>
        </p:txBody>
      </p:sp>
      <p:pic>
        <p:nvPicPr>
          <p:cNvPr id="3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E5F80D3-89AA-4820-9BF7-22C4ADA942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6251" y="1048229"/>
            <a:ext cx="8577010" cy="5677035"/>
          </a:xfrm>
        </p:spPr>
      </p:pic>
    </p:spTree>
    <p:extLst>
      <p:ext uri="{BB962C8B-B14F-4D97-AF65-F5344CB8AC3E}">
        <p14:creationId xmlns:p14="http://schemas.microsoft.com/office/powerpoint/2010/main" val="29855056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129" y="609600"/>
            <a:ext cx="10600390" cy="537692"/>
          </a:xfrm>
        </p:spPr>
        <p:txBody>
          <a:bodyPr>
            <a:normAutofit/>
          </a:bodyPr>
          <a:lstStyle/>
          <a:p>
            <a:r>
              <a:rPr lang="en-US" sz="2000"/>
              <a:t>Part 5: </a:t>
            </a:r>
            <a:r>
              <a:rPr lang="en-US" sz="2000">
                <a:ea typeface="+mj-lt"/>
                <a:cs typeface="+mj-lt"/>
              </a:rPr>
              <a:t>spark</a:t>
            </a:r>
            <a:r>
              <a:rPr lang="en-US" sz="2000"/>
              <a:t>  - C: Result</a:t>
            </a:r>
            <a:endParaRPr lang="en-US" sz="2000" dirty="0">
              <a:cs typeface="Calibri Light"/>
            </a:endParaRPr>
          </a:p>
        </p:txBody>
      </p:sp>
      <p:pic>
        <p:nvPicPr>
          <p:cNvPr id="3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C113953-8E98-4031-ADC2-E7768605EC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17589" y="1405484"/>
            <a:ext cx="9750526" cy="5269782"/>
          </a:xfrm>
        </p:spPr>
      </p:pic>
    </p:spTree>
    <p:extLst>
      <p:ext uri="{BB962C8B-B14F-4D97-AF65-F5344CB8AC3E}">
        <p14:creationId xmlns:p14="http://schemas.microsoft.com/office/powerpoint/2010/main" val="35982906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73867"/>
            <a:ext cx="7197726" cy="2421464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64FA72-B055-4AE3-A6FD-8071BD687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95332"/>
            <a:ext cx="7197726" cy="14054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>
                    <a:lumMod val="40000"/>
                    <a:lumOff val="60000"/>
                  </a:schemeClr>
                </a:solidFill>
              </a:rPr>
              <a:t>vantran@miu.com</a:t>
            </a: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8554473" cy="537692"/>
          </a:xfrm>
        </p:spPr>
        <p:txBody>
          <a:bodyPr>
            <a:normAutofit/>
          </a:bodyPr>
          <a:lstStyle/>
          <a:p>
            <a:r>
              <a:rPr lang="en-US" sz="2000"/>
              <a:t>Part 1:  - D: In MAPPER Word count - Execution</a:t>
            </a:r>
            <a:endParaRPr lang="en-US" sz="2000">
              <a:cs typeface="Calibri Light"/>
            </a:endParaRPr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56DD260-F5B0-4525-9034-5F0EE7452D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2806" y="1207540"/>
            <a:ext cx="11453151" cy="5316904"/>
          </a:xfrm>
        </p:spPr>
      </p:pic>
    </p:spTree>
    <p:extLst>
      <p:ext uri="{BB962C8B-B14F-4D97-AF65-F5344CB8AC3E}">
        <p14:creationId xmlns:p14="http://schemas.microsoft.com/office/powerpoint/2010/main" val="2052173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9535678" cy="537692"/>
          </a:xfrm>
        </p:spPr>
        <p:txBody>
          <a:bodyPr>
            <a:normAutofit/>
          </a:bodyPr>
          <a:lstStyle/>
          <a:p>
            <a:r>
              <a:rPr lang="en-US" sz="2000"/>
              <a:t>Part 1:  - d: IN Mapper Word count  - result</a:t>
            </a:r>
            <a:endParaRPr lang="en-US" sz="2000" dirty="0">
              <a:cs typeface="Calibri Light"/>
            </a:endParaRPr>
          </a:p>
        </p:txBody>
      </p:sp>
      <p:pic>
        <p:nvPicPr>
          <p:cNvPr id="5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FDA8DB6-2961-4A5D-9798-EB85DA6B72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47537" y="2027487"/>
            <a:ext cx="8950444" cy="3849537"/>
          </a:xfrm>
        </p:spPr>
      </p:pic>
    </p:spTree>
    <p:extLst>
      <p:ext uri="{BB962C8B-B14F-4D97-AF65-F5344CB8AC3E}">
        <p14:creationId xmlns:p14="http://schemas.microsoft.com/office/powerpoint/2010/main" val="323850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9399979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1: </a:t>
            </a:r>
            <a:r>
              <a:rPr lang="en-US" sz="2000"/>
              <a:t> - E: Average Computation  - Java code – Mapper class</a:t>
            </a:r>
            <a:endParaRPr lang="en-US" sz="2000">
              <a:cs typeface="Calibri Light"/>
            </a:endParaRPr>
          </a:p>
        </p:txBody>
      </p:sp>
      <p:pic>
        <p:nvPicPr>
          <p:cNvPr id="10" name="Picture 10" descr="A screen shot of a computer&#10;&#10;Description generated with very high confidence">
            <a:extLst>
              <a:ext uri="{FF2B5EF4-FFF2-40B4-BE49-F238E27FC236}">
                <a16:creationId xmlns:a16="http://schemas.microsoft.com/office/drawing/2014/main" id="{2B2FDB05-DF75-411D-BC44-E581FEC407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4088" y="1421482"/>
            <a:ext cx="11579344" cy="4112643"/>
          </a:xfrm>
        </p:spPr>
      </p:pic>
    </p:spTree>
    <p:extLst>
      <p:ext uri="{BB962C8B-B14F-4D97-AF65-F5344CB8AC3E}">
        <p14:creationId xmlns:p14="http://schemas.microsoft.com/office/powerpoint/2010/main" val="977274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9399979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1: </a:t>
            </a:r>
            <a:r>
              <a:rPr lang="en-US" sz="2000"/>
              <a:t> - E: Average Computation  - Java code – Reducer class</a:t>
            </a:r>
            <a:endParaRPr lang="en-US" sz="2000">
              <a:cs typeface="Calibri Light"/>
            </a:endParaRPr>
          </a:p>
        </p:txBody>
      </p:sp>
      <p:pic>
        <p:nvPicPr>
          <p:cNvPr id="8" name="Picture 8" descr="A close up of a screen&#10;&#10;Description generated with high confidence">
            <a:extLst>
              <a:ext uri="{FF2B5EF4-FFF2-40B4-BE49-F238E27FC236}">
                <a16:creationId xmlns:a16="http://schemas.microsoft.com/office/drawing/2014/main" id="{3D22878E-1607-4B75-B5C6-57E9F42E6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4408" y="1889285"/>
            <a:ext cx="11744324" cy="3838394"/>
          </a:xfrm>
        </p:spPr>
      </p:pic>
    </p:spTree>
    <p:extLst>
      <p:ext uri="{BB962C8B-B14F-4D97-AF65-F5344CB8AC3E}">
        <p14:creationId xmlns:p14="http://schemas.microsoft.com/office/powerpoint/2010/main" val="1842971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9399979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1: </a:t>
            </a:r>
            <a:r>
              <a:rPr lang="en-US" sz="2000"/>
              <a:t>- E: Average Computation - Execution</a:t>
            </a:r>
            <a:endParaRPr lang="en-US" sz="2000">
              <a:cs typeface="Calibri Light"/>
            </a:endParaRPr>
          </a:p>
        </p:txBody>
      </p:sp>
      <p:pic>
        <p:nvPicPr>
          <p:cNvPr id="5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46D6C08-5506-46CA-8670-5A36B3AB1D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4953" y="1150030"/>
            <a:ext cx="10887008" cy="5446302"/>
          </a:xfrm>
        </p:spPr>
      </p:pic>
    </p:spTree>
    <p:extLst>
      <p:ext uri="{BB962C8B-B14F-4D97-AF65-F5344CB8AC3E}">
        <p14:creationId xmlns:p14="http://schemas.microsoft.com/office/powerpoint/2010/main" val="4293485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3364" y="192657"/>
            <a:ext cx="9660938" cy="537692"/>
          </a:xfrm>
        </p:spPr>
        <p:txBody>
          <a:bodyPr>
            <a:normAutofit/>
          </a:bodyPr>
          <a:lstStyle/>
          <a:p>
            <a:r>
              <a:rPr lang="en-US" sz="2000" dirty="0"/>
              <a:t>Part 1: </a:t>
            </a:r>
            <a:r>
              <a:rPr lang="en-US" sz="2000"/>
              <a:t>- E: AVERAGE COMPUTAtION  -result</a:t>
            </a:r>
            <a:endParaRPr lang="en-US" sz="2000" dirty="0">
              <a:cs typeface="Calibri Light"/>
            </a:endParaRPr>
          </a:p>
        </p:txBody>
      </p:sp>
      <p:pic>
        <p:nvPicPr>
          <p:cNvPr id="3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8EBB513D-8BB7-43EF-A47E-6FC76C4F68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9242" y="733087"/>
            <a:ext cx="11694015" cy="5733848"/>
          </a:xfrm>
        </p:spPr>
      </p:pic>
    </p:spTree>
    <p:extLst>
      <p:ext uri="{BB962C8B-B14F-4D97-AF65-F5344CB8AC3E}">
        <p14:creationId xmlns:p14="http://schemas.microsoft.com/office/powerpoint/2010/main" val="20588498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D5B2D66-8E18-46D7-967B-1A3B48ACF55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BFE41CA-01C7-4999-9BC7-050FDE7EAF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066D2AD-45B3-4580-A691-E5968F9B53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</Words>
  <Application>Microsoft Office PowerPoint</Application>
  <PresentationFormat>Widescreen</PresentationFormat>
  <Paragraphs>19</Paragraphs>
  <Slides>38</Slides>
  <Notes>38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Celestial</vt:lpstr>
      <vt:lpstr>BiG Data</vt:lpstr>
      <vt:lpstr>Part 1: In MAPPER Java code - Mapper  - C: Word count </vt:lpstr>
      <vt:lpstr>Part 1: In MAPPER Java code - Reducer  - C: Word count </vt:lpstr>
      <vt:lpstr>Part 1:  - D: In MAPPER Word count - Execution</vt:lpstr>
      <vt:lpstr>Part 1:  - d: IN Mapper Word count  - result</vt:lpstr>
      <vt:lpstr>Part 1:  - E: Average Computation  - Java code – Mapper class</vt:lpstr>
      <vt:lpstr>Part 1:  - E: Average Computation  - Java code – Reducer class</vt:lpstr>
      <vt:lpstr>Part 1: - E: Average Computation - Execution</vt:lpstr>
      <vt:lpstr>Part 1: - E: AVERAGE COMPUTAtION  -result</vt:lpstr>
      <vt:lpstr>Part 1: - E: IN MAPPER Average Computation  - mapper java code  </vt:lpstr>
      <vt:lpstr>Part 1: - E: IN MAPPER Average Computation  - reducer java code  </vt:lpstr>
      <vt:lpstr>Part 1: - E: IN MAPPER Average Computation</vt:lpstr>
      <vt:lpstr>Part 1:  - E: COMBINING AVERAGE COMPUTAtION  -result</vt:lpstr>
      <vt:lpstr>Part 2: Pair relative  - A: Sudo code</vt:lpstr>
      <vt:lpstr>Part 2: Pair relative  - A: java class</vt:lpstr>
      <vt:lpstr>Part 2: Pair relative  - B: INPUT</vt:lpstr>
      <vt:lpstr>Part 2: Pair relative  - B: Execution</vt:lpstr>
      <vt:lpstr>Part 2: Pair relative  - B: ReSULT</vt:lpstr>
      <vt:lpstr>Part 3: Stripe relative  - A: Sudo code</vt:lpstr>
      <vt:lpstr>Part 3: STRIPE relative  - A: java class- Mapper</vt:lpstr>
      <vt:lpstr>Part 3: STRIPE relative  - A: java class- reducer</vt:lpstr>
      <vt:lpstr>Part 3: STRIPE relative  - B: INPUT</vt:lpstr>
      <vt:lpstr>Part 3: Stripe relative  - B: EXECUtion</vt:lpstr>
      <vt:lpstr>Part 3: Stripe relative  - B: ReSULT</vt:lpstr>
      <vt:lpstr>Part 3: HYbrid relative  - A: Sudo code</vt:lpstr>
      <vt:lpstr>Part 4: hybrid relative  - A: java class - Mapper</vt:lpstr>
      <vt:lpstr>Part 4: hybrid relative  - A: java class - Reducer</vt:lpstr>
      <vt:lpstr>Part 4: hybrid relative  - B: INPUT</vt:lpstr>
      <vt:lpstr>Part 4: hybrid relative  - B: execution</vt:lpstr>
      <vt:lpstr>Part 4: hybrid relative  - B: Result</vt:lpstr>
      <vt:lpstr>Part 4: Pair – stripe - hybrid relative  - B: Comparision</vt:lpstr>
      <vt:lpstr>Part 4: UNIT TESTING  - A: REPORT</vt:lpstr>
      <vt:lpstr>Part 4: UNIT TESTING  - B: CODE</vt:lpstr>
      <vt:lpstr>Part 5: spark  - a: problem statement</vt:lpstr>
      <vt:lpstr>Part 5: spark  - B: scala code 1</vt:lpstr>
      <vt:lpstr>Part 5: spark  - b: scala code 2</vt:lpstr>
      <vt:lpstr>Part 5: spark  - C: Result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Future Design</dc:title>
  <dc:creator/>
  <cp:lastModifiedBy/>
  <cp:revision>912</cp:revision>
  <dcterms:created xsi:type="dcterms:W3CDTF">2020-03-12T01:09:28Z</dcterms:created>
  <dcterms:modified xsi:type="dcterms:W3CDTF">2020-03-16T04:51:56Z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